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3" r:id="rId1"/>
  </p:sldMasterIdLst>
  <p:notesMasterIdLst>
    <p:notesMasterId r:id="rId23"/>
  </p:notesMasterIdLst>
  <p:sldIdLst>
    <p:sldId id="268" r:id="rId2"/>
    <p:sldId id="1487" r:id="rId3"/>
    <p:sldId id="1466" r:id="rId4"/>
    <p:sldId id="1488" r:id="rId5"/>
    <p:sldId id="1490" r:id="rId6"/>
    <p:sldId id="1491" r:id="rId7"/>
    <p:sldId id="1492" r:id="rId8"/>
    <p:sldId id="1494" r:id="rId9"/>
    <p:sldId id="1495" r:id="rId10"/>
    <p:sldId id="1496" r:id="rId11"/>
    <p:sldId id="1493" r:id="rId12"/>
    <p:sldId id="1497" r:id="rId13"/>
    <p:sldId id="259" r:id="rId14"/>
    <p:sldId id="260" r:id="rId15"/>
    <p:sldId id="261" r:id="rId16"/>
    <p:sldId id="262" r:id="rId17"/>
    <p:sldId id="1489" r:id="rId18"/>
    <p:sldId id="263" r:id="rId19"/>
    <p:sldId id="264" r:id="rId20"/>
    <p:sldId id="265" r:id="rId21"/>
    <p:sldId id="1484" r:id="rId22"/>
  </p:sldIdLst>
  <p:sldSz cx="14630400" cy="8229600"/>
  <p:notesSz cx="8229600" cy="14630400"/>
  <p:embeddedFontLst>
    <p:embeddedFont>
      <p:font typeface="Nunito Semi Bold" panose="020B0604020202020204" charset="0"/>
      <p:regular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  <p:embeddedFont>
      <p:font typeface="PT Sans" panose="020B0503020203020204" pitchFamily="34" charset="0"/>
      <p:regular r:id="rId29"/>
      <p:bold r:id="rId30"/>
      <p:italic r:id="rId31"/>
      <p:boldItalic r:id="rId32"/>
    </p:embeddedFont>
    <p:embeddedFont>
      <p:font typeface="Segoe UI" panose="020B0502040204020203" pitchFamily="34" charset="0"/>
      <p:regular r:id="rId33"/>
      <p:bold r:id="rId34"/>
      <p:italic r:id="rId35"/>
      <p:boldItalic r:id="rId36"/>
    </p:embeddedFont>
    <p:embeddedFont>
      <p:font typeface="Segoe UI Light" panose="020B0502040204020203" pitchFamily="34" charset="0"/>
      <p:regular r:id="rId37"/>
      <p:italic r:id="rId38"/>
    </p:embeddedFont>
  </p:embeddedFontLst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8860CC-8FB4-485A-A65E-D6D103BCBF40}" v="10" dt="2025-05-09T05:52:11.7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2" autoAdjust="0"/>
    <p:restoredTop sz="94610"/>
  </p:normalViewPr>
  <p:slideViewPr>
    <p:cSldViewPr snapToGrid="0" snapToObjects="1">
      <p:cViewPr varScale="1">
        <p:scale>
          <a:sx n="87" d="100"/>
          <a:sy n="87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2802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A5F67-D9C9-AEA3-1E82-074553D4A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F90B01-A65D-EE55-95B5-1EC6EC12DC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792835-4B21-DF63-4214-9110FA5131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per </a:t>
            </a:r>
            <a:r>
              <a:rPr lang="en-US" dirty="0" err="1"/>
              <a:t>farti</a:t>
            </a:r>
            <a:r>
              <a:rPr lang="en-US" dirty="0"/>
              <a:t> </a:t>
            </a:r>
            <a:r>
              <a:rPr lang="en-US" dirty="0" err="1"/>
              <a:t>comprendere</a:t>
            </a:r>
            <a:r>
              <a:rPr lang="en-US" dirty="0"/>
              <a:t> come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la prima slide di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sessione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3C45A3-0DE7-1BF9-397A-2937A8E227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474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5/17/2025 11:37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690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CE7B0-E155-B869-BB64-D67BE2788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B4B887-0663-7209-386B-0E69B32D6E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37D782-5052-C9C2-03F4-91B75BC586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220F27C-DF6A-1F17-947A-5AE923B9771A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10B28-B973-1817-32E8-A9E23403C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0DF313E-E13D-3A8B-46FD-29754F742D76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5/17/2025 11:37 AM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5AE626-2246-725C-1F43-339B03EED4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852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it-IT" b="0" i="0" dirty="0">
                <a:solidFill>
                  <a:srgbClr val="000000"/>
                </a:solidFill>
                <a:effectLst/>
                <a:latin typeface="Segoe UI Web (West European)"/>
              </a:rPr>
              <a:t>La generazione aumentata (RAG) è un'architettura che aumenta le capacità di LLM come ChatGPT, GPT-3.5 o GPT-4 aggiungendo un sistema di recupero delle informazioni come la ricerca vettoriale che fornisce dati di messa a terra, come quelli memorizzati in un database vettoriale. Questo approccio consente al tuo LLM di generare risposte contestualmente pertinenti e accurate basate sui tuoi dati personalizzati provenienti da documenti vettoriali, immagini, audio, video, ecc.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13539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lpaper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83237F51-8DFC-2DCE-7707-8AF7B30796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5" t="3211" r="1287" b="9367"/>
          <a:stretch/>
        </p:blipFill>
        <p:spPr>
          <a:xfrm>
            <a:off x="1" y="1"/>
            <a:ext cx="14630400" cy="822960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243" y="7342977"/>
            <a:ext cx="1504053" cy="32254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35E7E65-67FE-9B66-8D0B-AEC14449ED4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72747" y="1307250"/>
            <a:ext cx="7419782" cy="561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226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1909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07008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6934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5293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80372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9452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Wallpap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350A32DE-FA8B-44C2-9362-2EA32D26F7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5" t="3211" r="1287" b="9367"/>
          <a:stretch/>
        </p:blipFill>
        <p:spPr>
          <a:xfrm>
            <a:off x="1" y="1"/>
            <a:ext cx="14630400" cy="822960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243" y="7342977"/>
            <a:ext cx="1504053" cy="32254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01FD848-38BE-BFA3-3C57-C0FCFB07867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42982" y="1101830"/>
            <a:ext cx="5344437" cy="4044530"/>
          </a:xfrm>
          <a:prstGeom prst="rect">
            <a:avLst/>
          </a:prstGeom>
        </p:spPr>
      </p:pic>
      <p:grpSp>
        <p:nvGrpSpPr>
          <p:cNvPr id="2" name="Gruppo 1">
            <a:extLst>
              <a:ext uri="{FF2B5EF4-FFF2-40B4-BE49-F238E27FC236}">
                <a16:creationId xmlns:a16="http://schemas.microsoft.com/office/drawing/2014/main" id="{93434576-6F71-FBD9-AF75-01BBC01BD36C}"/>
              </a:ext>
            </a:extLst>
          </p:cNvPr>
          <p:cNvGrpSpPr/>
          <p:nvPr/>
        </p:nvGrpSpPr>
        <p:grpSpPr>
          <a:xfrm>
            <a:off x="3298151" y="5377364"/>
            <a:ext cx="8034096" cy="1699127"/>
            <a:chOff x="2865437" y="4570344"/>
            <a:chExt cx="6829330" cy="1444127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21E97B8A-0120-7308-DE97-3EFE11E0A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66037" y="5097462"/>
              <a:ext cx="2028730" cy="845304"/>
            </a:xfrm>
            <a:prstGeom prst="rect">
              <a:avLst/>
            </a:prstGeom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28F1DE5C-9AD2-2137-BCCA-208197D2D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65437" y="4570344"/>
              <a:ext cx="1666300" cy="1444127"/>
            </a:xfrm>
            <a:prstGeom prst="rect">
              <a:avLst/>
            </a:prstGeom>
          </p:spPr>
        </p:pic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24005A11-1C32-62A4-791A-B1D5B6C50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22275" y="5326355"/>
              <a:ext cx="2315162" cy="6164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90855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Wallpap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C69A462C-DF0D-646E-EFC4-FE61E20FED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5" t="3211" r="67123" b="9367"/>
          <a:stretch/>
        </p:blipFill>
        <p:spPr>
          <a:xfrm>
            <a:off x="1" y="1"/>
            <a:ext cx="4715567" cy="822960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243" y="7342977"/>
            <a:ext cx="1504053" cy="322543"/>
          </a:xfrm>
          <a:prstGeom prst="rect">
            <a:avLst/>
          </a:prstGeom>
        </p:spPr>
      </p:pic>
      <p:grpSp>
        <p:nvGrpSpPr>
          <p:cNvPr id="16" name="Gruppo 15">
            <a:extLst>
              <a:ext uri="{FF2B5EF4-FFF2-40B4-BE49-F238E27FC236}">
                <a16:creationId xmlns:a16="http://schemas.microsoft.com/office/drawing/2014/main" id="{F5699A58-44C0-9B8F-F589-E9294E6AF3E5}"/>
              </a:ext>
            </a:extLst>
          </p:cNvPr>
          <p:cNvGrpSpPr/>
          <p:nvPr/>
        </p:nvGrpSpPr>
        <p:grpSpPr>
          <a:xfrm>
            <a:off x="538649" y="6962238"/>
            <a:ext cx="3866090" cy="844241"/>
            <a:chOff x="417293" y="5993845"/>
            <a:chExt cx="3872778" cy="845582"/>
          </a:xfrm>
        </p:grpSpPr>
        <p:pic>
          <p:nvPicPr>
            <p:cNvPr id="2" name="Immagine 1">
              <a:extLst>
                <a:ext uri="{FF2B5EF4-FFF2-40B4-BE49-F238E27FC236}">
                  <a16:creationId xmlns:a16="http://schemas.microsoft.com/office/drawing/2014/main" id="{2A86BCAB-C01E-EA64-70E6-E9A710151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1849" y="6286001"/>
              <a:ext cx="1328222" cy="553426"/>
            </a:xfrm>
            <a:prstGeom prst="rect">
              <a:avLst/>
            </a:prstGeom>
          </p:spPr>
        </p:pic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88D2B97E-6325-FF7C-FA88-1E6026B7D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61959" y="6396796"/>
              <a:ext cx="1233325" cy="328372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F1AC636F-156D-C8AA-FEA4-A7EB32C9B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7293" y="5993845"/>
              <a:ext cx="901668" cy="769423"/>
            </a:xfrm>
            <a:prstGeom prst="rect">
              <a:avLst/>
            </a:prstGeom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597408A3-2430-E642-60A3-38477BFF9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852" y="833634"/>
            <a:ext cx="9053891" cy="2192607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B315BB26-2D85-9CF8-EAEF-FCD6782ED07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13784" y="797557"/>
            <a:ext cx="4121817" cy="311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92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Wallpap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9E1202B0-FF12-B38A-348C-249CD6A10C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5" t="3211" r="1287" b="9367"/>
          <a:stretch/>
        </p:blipFill>
        <p:spPr>
          <a:xfrm>
            <a:off x="1" y="1"/>
            <a:ext cx="14630400" cy="822960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243" y="7342977"/>
            <a:ext cx="1504053" cy="32254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01FD848-38BE-BFA3-3C57-C0FCFB07867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3784" y="797557"/>
            <a:ext cx="4121817" cy="3119283"/>
          </a:xfrm>
          <a:prstGeom prst="rect">
            <a:avLst/>
          </a:prstGeom>
        </p:spPr>
      </p:pic>
      <p:grpSp>
        <p:nvGrpSpPr>
          <p:cNvPr id="16" name="Gruppo 15">
            <a:extLst>
              <a:ext uri="{FF2B5EF4-FFF2-40B4-BE49-F238E27FC236}">
                <a16:creationId xmlns:a16="http://schemas.microsoft.com/office/drawing/2014/main" id="{F5699A58-44C0-9B8F-F589-E9294E6AF3E5}"/>
              </a:ext>
            </a:extLst>
          </p:cNvPr>
          <p:cNvGrpSpPr/>
          <p:nvPr/>
        </p:nvGrpSpPr>
        <p:grpSpPr>
          <a:xfrm>
            <a:off x="538649" y="6962238"/>
            <a:ext cx="3866090" cy="844241"/>
            <a:chOff x="417293" y="5993845"/>
            <a:chExt cx="3872778" cy="845582"/>
          </a:xfrm>
        </p:grpSpPr>
        <p:pic>
          <p:nvPicPr>
            <p:cNvPr id="2" name="Immagine 1">
              <a:extLst>
                <a:ext uri="{FF2B5EF4-FFF2-40B4-BE49-F238E27FC236}">
                  <a16:creationId xmlns:a16="http://schemas.microsoft.com/office/drawing/2014/main" id="{2A86BCAB-C01E-EA64-70E6-E9A710151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61849" y="6286001"/>
              <a:ext cx="1328222" cy="553426"/>
            </a:xfrm>
            <a:prstGeom prst="rect">
              <a:avLst/>
            </a:prstGeom>
          </p:spPr>
        </p:pic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88D2B97E-6325-FF7C-FA88-1E6026B7D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61959" y="6396796"/>
              <a:ext cx="1233325" cy="328372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F1AC636F-156D-C8AA-FEA4-A7EB32C9B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7293" y="5993845"/>
              <a:ext cx="901668" cy="769423"/>
            </a:xfrm>
            <a:prstGeom prst="rect">
              <a:avLst/>
            </a:prstGeom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597408A3-2430-E642-60A3-38477BFF9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3780" y="833634"/>
            <a:ext cx="8784963" cy="21926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C986B325-4FD3-048A-16B5-D88924A9E5C5}"/>
              </a:ext>
            </a:extLst>
          </p:cNvPr>
          <p:cNvCxnSpPr/>
          <p:nvPr/>
        </p:nvCxnSpPr>
        <p:spPr>
          <a:xfrm>
            <a:off x="4894852" y="797557"/>
            <a:ext cx="0" cy="6932883"/>
          </a:xfrm>
          <a:prstGeom prst="line">
            <a:avLst/>
          </a:prstGeom>
          <a:ln w="1587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842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9070EA41-1FD9-A70C-00D3-81738F911F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5" t="3211" r="1287" b="9367"/>
          <a:stretch/>
        </p:blipFill>
        <p:spPr>
          <a:xfrm>
            <a:off x="1" y="1"/>
            <a:ext cx="14630400" cy="8229600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40243" y="7342977"/>
            <a:ext cx="1504053" cy="322543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92013" y="1536333"/>
            <a:ext cx="13446372" cy="2151708"/>
          </a:xfrm>
          <a:prstGeom prst="rect">
            <a:avLst/>
          </a:prstGeom>
          <a:noFill/>
        </p:spPr>
        <p:txBody>
          <a:bodyPr lIns="0" tIns="91440" rIns="146304" bIns="91440" anchor="b" anchorCtr="0"/>
          <a:lstStyle>
            <a:lvl1pPr>
              <a:defRPr sz="6353" b="0" spc="-11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2013" y="3707926"/>
            <a:ext cx="13446371" cy="2150792"/>
          </a:xfrm>
          <a:prstGeom prst="rect">
            <a:avLst/>
          </a:prstGeom>
          <a:noFill/>
        </p:spPr>
        <p:txBody>
          <a:bodyPr lIns="0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764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err="1"/>
              <a:t>SubTitle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B981B0-F6EC-44B0-B6FD-1E539A2444DB}"/>
              </a:ext>
            </a:extLst>
          </p:cNvPr>
          <p:cNvSpPr txBox="1"/>
          <p:nvPr/>
        </p:nvSpPr>
        <p:spPr>
          <a:xfrm>
            <a:off x="592012" y="586125"/>
            <a:ext cx="2095230" cy="399198"/>
          </a:xfrm>
          <a:prstGeom prst="rect">
            <a:avLst/>
          </a:prstGeom>
          <a:solidFill>
            <a:srgbClr val="E3C038"/>
          </a:solidFill>
        </p:spPr>
        <p:txBody>
          <a:bodyPr wrap="none" lIns="127052" tIns="84702" rIns="127052" bIns="84702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706"/>
              </a:spcAft>
            </a:pPr>
            <a:r>
              <a:rPr lang="es-ES" sz="1647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AAFC1A24-89C7-4BF7-CA74-58CA2F58F818}"/>
              </a:ext>
            </a:extLst>
          </p:cNvPr>
          <p:cNvGrpSpPr/>
          <p:nvPr/>
        </p:nvGrpSpPr>
        <p:grpSpPr>
          <a:xfrm>
            <a:off x="538649" y="6962238"/>
            <a:ext cx="3866090" cy="844241"/>
            <a:chOff x="417293" y="5993845"/>
            <a:chExt cx="3872778" cy="845582"/>
          </a:xfrm>
        </p:grpSpPr>
        <p:pic>
          <p:nvPicPr>
            <p:cNvPr id="21" name="Immagine 20">
              <a:extLst>
                <a:ext uri="{FF2B5EF4-FFF2-40B4-BE49-F238E27FC236}">
                  <a16:creationId xmlns:a16="http://schemas.microsoft.com/office/drawing/2014/main" id="{F77DB388-D1EF-F9C8-2D61-ECE5BCA60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1849" y="6286001"/>
              <a:ext cx="1328222" cy="553426"/>
            </a:xfrm>
            <a:prstGeom prst="rect">
              <a:avLst/>
            </a:prstGeom>
          </p:spPr>
        </p:pic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B1FCE229-8BFD-EC07-3F45-C09E26107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61959" y="6396796"/>
              <a:ext cx="1233325" cy="328372"/>
            </a:xfrm>
            <a:prstGeom prst="rect">
              <a:avLst/>
            </a:prstGeom>
          </p:spPr>
        </p:pic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F942EF2E-105C-C762-AE06-BC96916FE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7293" y="5993845"/>
              <a:ext cx="901668" cy="769423"/>
            </a:xfrm>
            <a:prstGeom prst="rect">
              <a:avLst/>
            </a:prstGeom>
          </p:spPr>
        </p:pic>
      </p:grpSp>
      <p:pic>
        <p:nvPicPr>
          <p:cNvPr id="25" name="Immagine 24">
            <a:extLst>
              <a:ext uri="{FF2B5EF4-FFF2-40B4-BE49-F238E27FC236}">
                <a16:creationId xmlns:a16="http://schemas.microsoft.com/office/drawing/2014/main" id="{915F3339-C14C-2E77-1A57-1EDA335EC73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2783391" y="621602"/>
            <a:ext cx="1400020" cy="105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173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2013" y="985334"/>
            <a:ext cx="12101736" cy="1079598"/>
          </a:xfrm>
          <a:prstGeom prst="rect">
            <a:avLst/>
          </a:prstGeom>
        </p:spPr>
        <p:txBody>
          <a:bodyPr lIns="0" r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92010" y="2321696"/>
            <a:ext cx="13356733" cy="23827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1344"/>
                </a:solidFill>
              </a:defRPr>
            </a:lvl1pPr>
            <a:lvl2pPr marL="0" indent="0">
              <a:buFontTx/>
              <a:buNone/>
              <a:defRPr sz="2353"/>
            </a:lvl2pPr>
            <a:lvl3pPr marL="268925" indent="0">
              <a:buNone/>
              <a:defRPr/>
            </a:lvl3pPr>
            <a:lvl4pPr marL="537850" indent="0">
              <a:buNone/>
              <a:defRPr/>
            </a:lvl4pPr>
            <a:lvl5pPr marL="806775" indent="0"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B6BCB6D2-BEA6-D2FB-8A54-FB7E09A9A045}"/>
              </a:ext>
            </a:extLst>
          </p:cNvPr>
          <p:cNvSpPr txBox="1"/>
          <p:nvPr/>
        </p:nvSpPr>
        <p:spPr>
          <a:xfrm>
            <a:off x="592012" y="586125"/>
            <a:ext cx="2095230" cy="399198"/>
          </a:xfrm>
          <a:prstGeom prst="rect">
            <a:avLst/>
          </a:prstGeom>
          <a:solidFill>
            <a:srgbClr val="E3C038"/>
          </a:solidFill>
        </p:spPr>
        <p:txBody>
          <a:bodyPr wrap="none" lIns="127052" tIns="84702" rIns="127052" bIns="84702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706"/>
              </a:spcAft>
            </a:pPr>
            <a:r>
              <a:rPr lang="es-ES" sz="1647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EE8F0C4-617F-1102-4293-5690ABB96C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783391" y="621602"/>
            <a:ext cx="1400020" cy="105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65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243" y="7342977"/>
            <a:ext cx="1504053" cy="32254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7EFC0FD-60FD-CCC7-5C24-7433C1B849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72747" y="1307250"/>
            <a:ext cx="7419782" cy="561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63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4966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6332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4845084" y="9867"/>
            <a:ext cx="1104092" cy="6775415"/>
            <a:chOff x="12618967" y="8385"/>
            <a:chExt cx="938526" cy="5758581"/>
          </a:xfrm>
        </p:grpSpPr>
        <p:grpSp>
          <p:nvGrpSpPr>
            <p:cNvPr id="18" name="Group 17"/>
            <p:cNvGrpSpPr/>
            <p:nvPr/>
          </p:nvGrpSpPr>
          <p:grpSpPr>
            <a:xfrm>
              <a:off x="12618967" y="8385"/>
              <a:ext cx="938526" cy="5758581"/>
              <a:chOff x="12618967" y="8385"/>
              <a:chExt cx="938526" cy="5758581"/>
            </a:xfrm>
          </p:grpSpPr>
          <p:grpSp>
            <p:nvGrpSpPr>
              <p:cNvPr id="26" name="Group 25"/>
              <p:cNvGrpSpPr/>
              <p:nvPr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109696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88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1096960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88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88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88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1096960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88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1096960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88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88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88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1096960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88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1096960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88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88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88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109696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88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1096960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88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88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88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109696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88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1096960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88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88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88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109696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88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1096960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88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88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88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109696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88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109696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88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109696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88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1096960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88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88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109696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88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1096960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88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88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88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/>
            </p:nvSpPr>
            <p:spPr>
              <a:xfrm rot="5400000">
                <a:off x="13002282" y="274042"/>
                <a:ext cx="815006" cy="295416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706"/>
                  </a:spcAft>
                </a:pPr>
                <a:r>
                  <a:rPr lang="en-US" sz="1176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 rot="5400000">
                <a:off x="11758844" y="4244454"/>
                <a:ext cx="2622948" cy="295416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706"/>
                  </a:spcAft>
                </a:pPr>
                <a:r>
                  <a:rPr lang="en-US" sz="1176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176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176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109696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88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109696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88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88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88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3286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2" r:id="rId15"/>
  </p:sldLayoutIdLst>
  <p:transition>
    <p:fade/>
  </p:transition>
  <p:hf sldNum="0" hdr="0" ftr="0" dt="0"/>
  <p:txStyles>
    <p:titleStyle>
      <a:lvl1pPr algn="l" defTabSz="1097278" rtl="0" eaLnBrk="1" latinLnBrk="0" hangingPunct="1">
        <a:lnSpc>
          <a:spcPct val="90000"/>
        </a:lnSpc>
        <a:spcBef>
          <a:spcPct val="0"/>
        </a:spcBef>
        <a:buNone/>
        <a:defRPr lang="en-US" sz="5647" b="0" kern="1200" cap="none" spc="-12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403388" marR="0" indent="-403388" algn="l" defTabSz="10972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70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687253" marR="0" indent="-283865" algn="l" defTabSz="10972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82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941238" marR="0" indent="-268925" algn="l" defTabSz="10972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210163" marR="0" indent="-268925" algn="l" defTabSz="10972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1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479088" marR="0" indent="-268925" algn="l" defTabSz="10972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1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1751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6pPr>
      <a:lvl7pPr marL="356615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7pPr>
      <a:lvl8pPr marL="411479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8pPr>
      <a:lvl9pPr marL="466343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1pPr>
      <a:lvl2pPr marL="548639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2pPr>
      <a:lvl3pPr marL="1097278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45917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19455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74319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291833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84047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38911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527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F83F24-3682-358C-1093-03F34AEC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Semantic Cache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D049AE1-5787-F5ED-81BA-66FE904AEE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sz="2400" dirty="0"/>
              <a:t>Una </a:t>
            </a:r>
            <a:r>
              <a:rPr lang="it-IT" sz="2400" b="1" dirty="0"/>
              <a:t>Semantic Cache</a:t>
            </a:r>
            <a:r>
              <a:rPr lang="it-IT" sz="2400" dirty="0"/>
              <a:t> è una cache “intelligente” che </a:t>
            </a:r>
            <a:r>
              <a:rPr lang="it-IT" sz="2400" b="1" dirty="0"/>
              <a:t>memorizza il significato</a:t>
            </a:r>
            <a:r>
              <a:rPr lang="it-IT" sz="2400" dirty="0"/>
              <a:t> (semantica) delle richieste e risposte, </a:t>
            </a:r>
            <a:r>
              <a:rPr lang="it-IT" sz="2400" b="1" dirty="0"/>
              <a:t>non solo le stringhe esatte</a:t>
            </a:r>
            <a:r>
              <a:rPr lang="it-IT" sz="2400" dirty="0"/>
              <a:t>.</a:t>
            </a:r>
            <a:br>
              <a:rPr lang="it-IT" sz="2400" dirty="0"/>
            </a:br>
            <a:r>
              <a:rPr lang="it-IT" sz="2400" dirty="0"/>
              <a:t>Questo consente di </a:t>
            </a:r>
            <a:r>
              <a:rPr lang="it-IT" sz="2400" b="1" dirty="0"/>
              <a:t>riutilizzare risposte già generate</a:t>
            </a:r>
            <a:r>
              <a:rPr lang="it-IT" sz="2400" dirty="0"/>
              <a:t> per richieste </a:t>
            </a:r>
            <a:r>
              <a:rPr lang="it-IT" sz="2400" b="1" dirty="0"/>
              <a:t>simili</a:t>
            </a:r>
            <a:r>
              <a:rPr lang="it-IT" sz="2400" dirty="0"/>
              <a:t>, anche se scritte in modo diverso.</a:t>
            </a:r>
          </a:p>
          <a:p>
            <a:endParaRPr lang="it-IT" sz="2400" dirty="0"/>
          </a:p>
          <a:p>
            <a:pPr>
              <a:buFont typeface="+mj-lt"/>
              <a:buAutoNum type="arabicPeriod"/>
            </a:pPr>
            <a:r>
              <a:rPr lang="it-IT" sz="2000" dirty="0"/>
              <a:t>L’input dell’utente viene </a:t>
            </a:r>
            <a:r>
              <a:rPr lang="it-IT" sz="2000" b="1" dirty="0"/>
              <a:t>convertito in un </a:t>
            </a:r>
            <a:r>
              <a:rPr lang="it-IT" sz="2000" b="1" dirty="0" err="1"/>
              <a:t>embedding</a:t>
            </a:r>
            <a:r>
              <a:rPr lang="it-IT" sz="2000" b="1" dirty="0"/>
              <a:t> vettoriale</a:t>
            </a:r>
            <a:r>
              <a:rPr lang="it-IT" sz="2000" dirty="0"/>
              <a:t>.</a:t>
            </a:r>
          </a:p>
          <a:p>
            <a:pPr>
              <a:buFont typeface="+mj-lt"/>
              <a:buAutoNum type="arabicPeriod"/>
            </a:pPr>
            <a:r>
              <a:rPr lang="it-IT" sz="2000" dirty="0"/>
              <a:t>Questo </a:t>
            </a:r>
            <a:r>
              <a:rPr lang="it-IT" sz="2000" dirty="0" err="1"/>
              <a:t>embedding</a:t>
            </a:r>
            <a:r>
              <a:rPr lang="it-IT" sz="2000" dirty="0"/>
              <a:t> viene confrontato con quelli già memorizzati nella cache.</a:t>
            </a:r>
          </a:p>
          <a:p>
            <a:pPr>
              <a:buFont typeface="+mj-lt"/>
              <a:buAutoNum type="arabicPeriod"/>
            </a:pPr>
            <a:r>
              <a:rPr lang="it-IT" sz="2000" dirty="0"/>
              <a:t>Se un risultato </a:t>
            </a:r>
            <a:r>
              <a:rPr lang="it-IT" sz="2000" b="1" dirty="0"/>
              <a:t>sufficientemente simile</a:t>
            </a:r>
            <a:r>
              <a:rPr lang="it-IT" sz="2000" dirty="0"/>
              <a:t> viene trovato (sopra una certa soglia), viene </a:t>
            </a:r>
            <a:r>
              <a:rPr lang="it-IT" sz="2000" b="1" dirty="0"/>
              <a:t>riutilizzata la risposta</a:t>
            </a:r>
            <a:r>
              <a:rPr lang="it-IT" sz="2000" dirty="0"/>
              <a:t> precedente.</a:t>
            </a:r>
          </a:p>
          <a:p>
            <a:pPr>
              <a:buFont typeface="+mj-lt"/>
              <a:buAutoNum type="arabicPeriod"/>
            </a:pPr>
            <a:r>
              <a:rPr lang="it-IT" sz="2000" dirty="0"/>
              <a:t> Se no, si invia l’input al modello e si </a:t>
            </a:r>
            <a:r>
              <a:rPr lang="it-IT" sz="2000" b="1" dirty="0"/>
              <a:t>salva</a:t>
            </a:r>
            <a:r>
              <a:rPr lang="it-IT" sz="2000" dirty="0"/>
              <a:t> il nuovo </a:t>
            </a:r>
            <a:r>
              <a:rPr lang="it-IT" sz="2000" dirty="0" err="1"/>
              <a:t>embedding</a:t>
            </a:r>
            <a:r>
              <a:rPr lang="it-IT" sz="2000" dirty="0"/>
              <a:t> e la risposta nella cache.</a:t>
            </a:r>
          </a:p>
          <a:p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63384946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210218-CC13-F2AF-491C-1D125FB4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AI Dev 0 to </a:t>
            </a:r>
            <a:r>
              <a:rPr lang="it-IT" dirty="0" err="1"/>
              <a:t>something</a:t>
            </a:r>
            <a:r>
              <a:rPr lang="it-IT" dirty="0"/>
              <a:t>: </a:t>
            </a:r>
            <a:r>
              <a:rPr lang="it-IT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RAG</a:t>
            </a:r>
            <a:br>
              <a:rPr lang="it-IT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</a:b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7FF56BE-BD27-9887-E9DC-05B76BBD47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13" y="2923831"/>
            <a:ext cx="1131808" cy="135826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63387" y="3150168"/>
            <a:ext cx="2663309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Recupero Dati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063387" y="3618798"/>
            <a:ext cx="6088142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Accesso a database esterni, documenti e fonti aggiornate.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013" y="4282096"/>
            <a:ext cx="1131808" cy="135826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63387" y="4508433"/>
            <a:ext cx="2663309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Elaborazione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2063387" y="4977063"/>
            <a:ext cx="6088142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Identificazione delle informazioni più rilevanti per la query.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013" y="5640361"/>
            <a:ext cx="1131808" cy="164544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63387" y="5866698"/>
            <a:ext cx="2663309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Generazione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2063387" y="6335328"/>
            <a:ext cx="6088142" cy="724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Creazione di risposte contestualizzate e accurate basate sui dati recuperati.</a:t>
            </a:r>
            <a:endParaRPr lang="en-US" sz="1750" dirty="0"/>
          </a:p>
        </p:txBody>
      </p:sp>
      <p:pic>
        <p:nvPicPr>
          <p:cNvPr id="13" name="Image 0" descr="preencoded.png">
            <a:extLst>
              <a:ext uri="{FF2B5EF4-FFF2-40B4-BE49-F238E27FC236}">
                <a16:creationId xmlns:a16="http://schemas.microsoft.com/office/drawing/2014/main" id="{C5C27401-9F59-28C5-72A2-04C7B6AEB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81690" y="2756535"/>
            <a:ext cx="3648710" cy="547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8450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7625DA-D03E-DC47-C81A-DB2746A25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AI Dev 0 to </a:t>
            </a:r>
            <a:r>
              <a:rPr lang="it-IT" dirty="0" err="1"/>
              <a:t>something</a:t>
            </a:r>
            <a:r>
              <a:rPr lang="it-IT" dirty="0"/>
              <a:t>: </a:t>
            </a:r>
            <a:r>
              <a:rPr lang="it-IT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RAG</a:t>
            </a:r>
            <a:br>
              <a:rPr lang="it-IT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</a:b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33E945F-6473-3EA5-E75F-ECBB089D86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sz="2400" b="1" dirty="0"/>
              <a:t>RAG</a:t>
            </a:r>
            <a:r>
              <a:rPr lang="it-IT" sz="2400" dirty="0"/>
              <a:t> è un’architettura che </a:t>
            </a:r>
            <a:r>
              <a:rPr lang="it-IT" sz="2400" b="1" dirty="0"/>
              <a:t>combina il recupero di informazioni</a:t>
            </a:r>
            <a:r>
              <a:rPr lang="it-IT" sz="2400" dirty="0"/>
              <a:t> (</a:t>
            </a:r>
            <a:r>
              <a:rPr lang="it-IT" sz="2400" dirty="0" err="1"/>
              <a:t>retrieval</a:t>
            </a:r>
            <a:r>
              <a:rPr lang="it-IT" sz="2400" dirty="0"/>
              <a:t>) da fonti esterne con la </a:t>
            </a:r>
            <a:r>
              <a:rPr lang="it-IT" sz="2400" b="1" dirty="0"/>
              <a:t>generazione di testo</a:t>
            </a:r>
            <a:r>
              <a:rPr lang="it-IT" sz="2400" dirty="0"/>
              <a:t> tramite un </a:t>
            </a:r>
            <a:r>
              <a:rPr lang="it-IT" sz="2400" b="1" dirty="0"/>
              <a:t>modello linguistico (LLM)</a:t>
            </a:r>
            <a:r>
              <a:rPr lang="it-IT" sz="2400" dirty="0"/>
              <a:t>.</a:t>
            </a:r>
            <a:br>
              <a:rPr lang="it-IT" sz="2400" dirty="0"/>
            </a:br>
            <a:r>
              <a:rPr lang="it-IT" sz="2400" dirty="0"/>
              <a:t>L’idea è dare al modello </a:t>
            </a:r>
            <a:r>
              <a:rPr lang="it-IT" sz="2400" b="1" dirty="0"/>
              <a:t>conoscenze aggiornate e specifiche</a:t>
            </a:r>
            <a:r>
              <a:rPr lang="it-IT" sz="2400" dirty="0"/>
              <a:t> al momento dell’esecuzione, senza doverle incorporare nel modello stesso.</a:t>
            </a:r>
            <a:endParaRPr lang="it-IT" b="1" dirty="0"/>
          </a:p>
          <a:p>
            <a:pPr>
              <a:buFont typeface="+mj-lt"/>
              <a:buAutoNum type="arabicPeriod"/>
            </a:pPr>
            <a:r>
              <a:rPr lang="it-IT" sz="3600" b="1" dirty="0"/>
              <a:t>Query dell’utente</a:t>
            </a:r>
            <a:endParaRPr lang="it-IT" sz="3600" dirty="0"/>
          </a:p>
          <a:p>
            <a:pPr marL="742950" lvl="1" indent="-285750">
              <a:buFont typeface="+mj-lt"/>
              <a:buAutoNum type="arabicPeriod"/>
            </a:pPr>
            <a:r>
              <a:rPr lang="it-IT" sz="1600" dirty="0"/>
              <a:t>Esempio: </a:t>
            </a:r>
            <a:r>
              <a:rPr lang="it-IT" sz="1600" i="1" dirty="0"/>
              <a:t>"Come si configura Azure Cosmos DB per RAG?"</a:t>
            </a:r>
            <a:endParaRPr lang="it-IT" sz="1600" dirty="0"/>
          </a:p>
          <a:p>
            <a:pPr>
              <a:buFont typeface="+mj-lt"/>
              <a:buAutoNum type="arabicPeriod"/>
            </a:pPr>
            <a:r>
              <a:rPr lang="it-IT" sz="3600" b="1" dirty="0" err="1"/>
              <a:t>Retrieval</a:t>
            </a:r>
            <a:endParaRPr lang="it-IT" sz="3600" dirty="0"/>
          </a:p>
          <a:p>
            <a:pPr marL="742950" lvl="1" indent="-285750">
              <a:buFont typeface="+mj-lt"/>
              <a:buAutoNum type="arabicPeriod"/>
            </a:pPr>
            <a:r>
              <a:rPr lang="it-IT" sz="1600" dirty="0"/>
              <a:t>La query viene trasformata in un </a:t>
            </a:r>
            <a:r>
              <a:rPr lang="it-IT" sz="1600" dirty="0" err="1"/>
              <a:t>embedding</a:t>
            </a:r>
            <a:r>
              <a:rPr lang="it-IT" sz="16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sz="1600" dirty="0"/>
              <a:t>Si cercano documenti simili in un </a:t>
            </a:r>
            <a:r>
              <a:rPr lang="it-IT" sz="1600" b="1" dirty="0" err="1"/>
              <a:t>Vector</a:t>
            </a:r>
            <a:r>
              <a:rPr lang="it-IT" sz="1600" b="1" dirty="0"/>
              <a:t> Database</a:t>
            </a:r>
            <a:r>
              <a:rPr lang="it-IT" sz="16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sz="1600" dirty="0"/>
              <a:t>I documenti trovati vengono </a:t>
            </a:r>
            <a:r>
              <a:rPr lang="it-IT" sz="1600" b="1" dirty="0"/>
              <a:t>recuperati</a:t>
            </a:r>
            <a:r>
              <a:rPr lang="it-IT" sz="1600" dirty="0"/>
              <a:t> (di solito da 3 a 10).</a:t>
            </a:r>
          </a:p>
          <a:p>
            <a:pPr>
              <a:buFont typeface="+mj-lt"/>
              <a:buAutoNum type="arabicPeriod"/>
            </a:pPr>
            <a:r>
              <a:rPr lang="it-IT" sz="3600" b="1" dirty="0"/>
              <a:t>Generazione</a:t>
            </a:r>
            <a:endParaRPr lang="it-IT" sz="3600" dirty="0"/>
          </a:p>
          <a:p>
            <a:pPr marL="742950" lvl="1" indent="-285750">
              <a:buFont typeface="+mj-lt"/>
              <a:buAutoNum type="arabicPeriod"/>
            </a:pPr>
            <a:r>
              <a:rPr lang="it-IT" sz="1600" dirty="0"/>
              <a:t>I documenti vengono </a:t>
            </a:r>
            <a:r>
              <a:rPr lang="it-IT" sz="1600" b="1" dirty="0"/>
              <a:t>inseriti nel prompt</a:t>
            </a:r>
            <a:r>
              <a:rPr lang="it-IT" sz="1600" dirty="0"/>
              <a:t> insieme alla query.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sz="1600" dirty="0"/>
              <a:t>Il modello genera la risposta basandosi su queste fonti.</a:t>
            </a:r>
          </a:p>
          <a:p>
            <a:endParaRPr lang="it-IT" sz="2400" dirty="0"/>
          </a:p>
          <a:p>
            <a:endParaRPr lang="it-IT" sz="2400" dirty="0"/>
          </a:p>
          <a:p>
            <a:endParaRPr lang="it-IT" sz="2400" dirty="0"/>
          </a:p>
          <a:p>
            <a:endParaRPr lang="it-IT" sz="2400" dirty="0"/>
          </a:p>
          <a:p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43313403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19776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Azure Cosmos DB: La Scelta Ideale per RAG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233976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74" y="3291959"/>
            <a:ext cx="337899" cy="4224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15559" y="323397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Validazione Esterna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615559" y="3729514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Bloomberg Intelligence conferma: Cosmos DB è perfetto per applicazioni RAG e LLM.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4691658" y="3233976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1908" y="3291959"/>
            <a:ext cx="337899" cy="4224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69493" y="323397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Prestazioni Superiori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69493" y="3729514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Scalabilità globale con latenza minima e supporto NoSQL completo.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837724" y="5770126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974" y="5828109"/>
            <a:ext cx="337899" cy="42243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15559" y="577012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Indici Vettoriali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615559" y="6265664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Ricerca semantica efficiente grazie all'indicizzazione vettoriale avanzata.</a:t>
            </a:r>
            <a:endParaRPr lang="en-US" sz="18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78387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Vettorializzazione dei Dati con Cosmos DB e Azure OpenAI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849410"/>
            <a:ext cx="179427" cy="1261586"/>
          </a:xfrm>
          <a:prstGeom prst="roundRect">
            <a:avLst>
              <a:gd name="adj" fmla="val 200121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5" name="Text 2"/>
          <p:cNvSpPr/>
          <p:nvPr/>
        </p:nvSpPr>
        <p:spPr>
          <a:xfrm>
            <a:off x="1376124" y="3849410"/>
            <a:ext cx="3245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Creazione di Embeddings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76124" y="4344948"/>
            <a:ext cx="69301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Azure OpenAI Service trasforma testo in rappresentazioni numeriche (vettori).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196697" y="5350312"/>
            <a:ext cx="179427" cy="1261586"/>
          </a:xfrm>
          <a:prstGeom prst="roundRect">
            <a:avLst>
              <a:gd name="adj" fmla="val 200121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8" name="Text 5"/>
          <p:cNvSpPr/>
          <p:nvPr/>
        </p:nvSpPr>
        <p:spPr>
          <a:xfrm>
            <a:off x="1735098" y="5350312"/>
            <a:ext cx="331791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Memorizzazione Efficiente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735098" y="5845850"/>
            <a:ext cx="657117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Cosmos DB archivia questi vettori con indici ottimizzati per la ricerca.</a:t>
            </a:r>
            <a:endParaRPr lang="en-US" sz="18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3810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end-to-end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220873"/>
            <a:ext cx="3238738" cy="95750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77039" y="3537347"/>
            <a:ext cx="276010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Dati Testuali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77039" y="4032885"/>
            <a:ext cx="276010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Documenti, database e conoscenze aziendali in formato non strutturato.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462" y="2220873"/>
            <a:ext cx="3238738" cy="95750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315778" y="3537347"/>
            <a:ext cx="276010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Embeddings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315778" y="4032885"/>
            <a:ext cx="276010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Vettori numerici che catturano il significato semantico del testo.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2220873"/>
            <a:ext cx="3238738" cy="95750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54516" y="3537347"/>
            <a:ext cx="276010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Archiviazione in Cosmos DB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554516" y="4384834"/>
            <a:ext cx="276010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Memorizzazione ottimizzata con indici vettoriali per ricerche rapide.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3938" y="2220873"/>
            <a:ext cx="3238738" cy="95750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93254" y="3537347"/>
            <a:ext cx="276010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Recupero Contestuale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93254" y="4384834"/>
            <a:ext cx="276010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Identificazione dei dati più rilevanti per ogni query utente.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837724" y="6425446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Gli embeddings trasformano il testo in rappresentazioni numeriche dense. La distanza tra due vettori riflette la somiglianza semantica dei contenuti originali.</a:t>
            </a:r>
            <a:endParaRPr lang="en-US" sz="18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2628334"/>
            <a:ext cx="5429907" cy="54299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14761" y="2407563"/>
            <a:ext cx="6185535" cy="2816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614761" y="546294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9" name="Titolo 8">
            <a:extLst>
              <a:ext uri="{FF2B5EF4-FFF2-40B4-BE49-F238E27FC236}">
                <a16:creationId xmlns:a16="http://schemas.microsoft.com/office/drawing/2014/main" id="{DA89E757-48E4-E552-BA2C-CB93A7176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Automatizzazione</a:t>
            </a:r>
            <a:r>
              <a:rPr lang="en-US" sz="6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con Azure Functions: Come </a:t>
            </a:r>
            <a:r>
              <a:rPr lang="en-US" sz="6000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semplificare</a:t>
            </a:r>
            <a:r>
              <a:rPr lang="en-US" sz="6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</a:t>
            </a:r>
            <a:r>
              <a:rPr lang="en-US" sz="6000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l'indicizzazione</a:t>
            </a:r>
            <a:br>
              <a:rPr lang="en-US" sz="6000" dirty="0"/>
            </a:br>
            <a:endParaRPr lang="it-IT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B6FE46-206D-23CF-6CEF-09B76CA31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Cosa sono gli AI Agents?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E9403DF-4849-FD42-F06D-84A7D5B92D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sz="3600" dirty="0"/>
              <a:t>Sono designati per completare specifici task rispondere e automatizzare i processi.</a:t>
            </a:r>
          </a:p>
          <a:p>
            <a:r>
              <a:rPr lang="it-IT" sz="3600" dirty="0"/>
              <a:t>Hanno queste caratteristiche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3600" dirty="0"/>
              <a:t>Planning : possono pianificare delle azioni per raggiungere uno scopo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3600" dirty="0"/>
              <a:t>Tool: possono usare dei tool (di solito tramite </a:t>
            </a:r>
            <a:r>
              <a:rPr lang="it-IT" sz="3600" dirty="0" err="1"/>
              <a:t>function</a:t>
            </a:r>
            <a:r>
              <a:rPr lang="it-IT" sz="3600" dirty="0"/>
              <a:t> </a:t>
            </a:r>
            <a:r>
              <a:rPr lang="it-IT" sz="3600" dirty="0" err="1"/>
              <a:t>calling</a:t>
            </a:r>
            <a:r>
              <a:rPr lang="it-IT" sz="3600" dirty="0"/>
              <a:t>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3600" dirty="0" err="1"/>
              <a:t>Perception</a:t>
            </a:r>
            <a:r>
              <a:rPr lang="it-IT" sz="3600" dirty="0"/>
              <a:t>: possono recuperare informazioni dal contesto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3600" dirty="0"/>
              <a:t>Memory possono ricordare le operazioni eseguite (conservano le esperienze)</a:t>
            </a:r>
          </a:p>
          <a:p>
            <a:endParaRPr lang="it-IT" sz="3600" dirty="0"/>
          </a:p>
          <a:p>
            <a:endParaRPr lang="it-IT" sz="3600" dirty="0"/>
          </a:p>
          <a:p>
            <a:endParaRPr lang="it-IT" sz="3600" dirty="0"/>
          </a:p>
          <a:p>
            <a:endParaRPr lang="it-IT" sz="3600" dirty="0"/>
          </a:p>
          <a:p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197421730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46534"/>
            <a:ext cx="1209460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Creare un'App Multi-Agente con Azure OpenAI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029301"/>
            <a:ext cx="3238738" cy="95750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77039" y="3345775"/>
            <a:ext cx="276010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Agenti Specializzati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77039" y="3841313"/>
            <a:ext cx="2760107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Ogni agente utilizza delle istruzioni che ne limitano le responsabilità e aiutano a prevenire le digressioni degli LLM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462" y="2029301"/>
            <a:ext cx="3238738" cy="95750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315778" y="3345775"/>
            <a:ext cx="276010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Scalabilità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315778" y="3841313"/>
            <a:ext cx="276010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Gli agenti possono essere aggiunti o rimossi facilmente per adattarsi alle esigenze del sistema.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2029301"/>
            <a:ext cx="3238738" cy="95750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54516" y="3345775"/>
            <a:ext cx="276010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Collaborazione Intelligente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554516" y="4193262"/>
            <a:ext cx="2760107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Gli agenti possono lavorare insieme per risolvere problemi complessi che sarebbero difficili da affrontare per un singolo agente.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3938" y="2029301"/>
            <a:ext cx="3238738" cy="95750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93254" y="3345775"/>
            <a:ext cx="276010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Robustezza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93254" y="3841313"/>
            <a:ext cx="2760107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 presenza di più agenti riduce il rischio di fallimento del sistema, poiché gli agenti possono compensare i guasti degli altri.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837724" y="699992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1209460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Creare un'App Multi-Agente con Azure OpenAI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872972" y="27562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Agenti Multipli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251835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Diversi LLM specializzati collaborano per completare compiti complessi.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516" y="3183969"/>
            <a:ext cx="358140" cy="4476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1243" y="27562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Semplicità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41243" y="3251835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OpenAI Multi Agent SDK semplifica sviluppo e orchestrazione.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4388" y="3569732"/>
            <a:ext cx="358140" cy="4476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1243" y="520291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Applicazione Pratica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41243" y="5698450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Chatbot di supporto clienti con specialisti virtuali per diverse aree.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8625" y="5780603"/>
            <a:ext cx="358140" cy="44767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72972" y="50113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Integrazione 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837724" y="5506879"/>
            <a:ext cx="38514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 Open Ai Multi Agent l'integrazione di moduli custom risulta semplice</a:t>
            </a:r>
            <a:endParaRPr lang="en-US" sz="18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7753" y="5394841"/>
            <a:ext cx="358140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9198B-E05B-94C7-7B49-42F08CB1A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6D5E4E-71A9-04ED-F4F1-06CEEC445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3778" y="588834"/>
            <a:ext cx="8784963" cy="2192607"/>
          </a:xfrm>
        </p:spPr>
        <p:txBody>
          <a:bodyPr/>
          <a:lstStyle/>
          <a:p>
            <a:pPr>
              <a:spcBef>
                <a:spcPts val="375"/>
              </a:spcBef>
              <a:spcAft>
                <a:spcPts val="750"/>
              </a:spcAft>
            </a:pPr>
            <a:r>
              <a:rPr lang="it-IT" b="1" i="0" dirty="0">
                <a:solidFill>
                  <a:srgbClr val="676A6C"/>
                </a:solidFill>
                <a:effectLst/>
                <a:latin typeface="inherit"/>
              </a:rPr>
              <a:t>Azure Cosmos </a:t>
            </a:r>
            <a:r>
              <a:rPr lang="it-IT" b="1" i="0" dirty="0" err="1">
                <a:solidFill>
                  <a:srgbClr val="676A6C"/>
                </a:solidFill>
                <a:effectLst/>
                <a:latin typeface="inherit"/>
              </a:rPr>
              <a:t>Db</a:t>
            </a:r>
            <a:r>
              <a:rPr lang="it-IT" b="1" i="0" dirty="0">
                <a:solidFill>
                  <a:srgbClr val="676A6C"/>
                </a:solidFill>
                <a:effectLst/>
                <a:latin typeface="inherit"/>
              </a:rPr>
              <a:t> è davvero la prima scelta come database per RAG e/o LLM?</a:t>
            </a:r>
            <a:br>
              <a:rPr lang="it-IT" b="1" i="0" dirty="0">
                <a:solidFill>
                  <a:srgbClr val="676A6C"/>
                </a:solidFill>
                <a:effectLst/>
                <a:latin typeface="inherit"/>
              </a:rPr>
            </a:br>
            <a:br>
              <a:rPr lang="it-IT" b="0" i="0" dirty="0">
                <a:solidFill>
                  <a:srgbClr val="31708F"/>
                </a:solidFill>
                <a:effectLst/>
                <a:latin typeface="open sans" panose="020B0606030504020204" pitchFamily="34" charset="0"/>
              </a:rPr>
            </a:br>
            <a:endParaRPr lang="it-IT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DA2130-E4D6-7A72-C914-D63A568BD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 l="2069" r="2069"/>
          <a:stretch/>
        </p:blipFill>
        <p:spPr bwMode="auto">
          <a:xfrm>
            <a:off x="8300475" y="3396078"/>
            <a:ext cx="2511572" cy="2511572"/>
          </a:xfrm>
          <a:prstGeom prst="ellipse">
            <a:avLst/>
          </a:prstGeom>
          <a:noFill/>
          <a:ln w="8572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F11948D-1FC5-1AD6-F5EA-ED2215407065}"/>
              </a:ext>
            </a:extLst>
          </p:cNvPr>
          <p:cNvSpPr txBox="1"/>
          <p:nvPr userDrawn="1"/>
        </p:nvSpPr>
        <p:spPr>
          <a:xfrm>
            <a:off x="8368399" y="6015650"/>
            <a:ext cx="2375723" cy="1216417"/>
          </a:xfrm>
          <a:prstGeom prst="rect">
            <a:avLst/>
          </a:prstGeom>
          <a:noFill/>
        </p:spPr>
        <p:txBody>
          <a:bodyPr wrap="none" lIns="215142" tIns="172114" rIns="215142" bIns="172114" rtlCol="0">
            <a:spAutoFit/>
          </a:bodyPr>
          <a:lstStyle/>
          <a:p>
            <a:pPr algn="ctr"/>
            <a:r>
              <a:rPr lang="it-IT" sz="2823" b="1" dirty="0">
                <a:solidFill>
                  <a:schemeClr val="bg1"/>
                </a:solidFill>
              </a:rPr>
              <a:t>Alberto</a:t>
            </a:r>
          </a:p>
          <a:p>
            <a:pPr algn="ctr"/>
            <a:r>
              <a:rPr lang="it-IT" sz="2823" b="1" dirty="0">
                <a:solidFill>
                  <a:schemeClr val="bg1"/>
                </a:solidFill>
              </a:rPr>
              <a:t>Annunziata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630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444347"/>
            <a:ext cx="721590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Conclusioni e Prossimi Passi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507337"/>
            <a:ext cx="3614618" cy="2896344"/>
          </a:xfrm>
          <a:prstGeom prst="roundRect">
            <a:avLst>
              <a:gd name="adj" fmla="val 1655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5" name="Text 2"/>
          <p:cNvSpPr/>
          <p:nvPr/>
        </p:nvSpPr>
        <p:spPr>
          <a:xfrm>
            <a:off x="6586299" y="27695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Il Futuro è Qui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86299" y="3265051"/>
            <a:ext cx="309026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RAG e LLM stanno ridefinendo lo sviluppo di applicazioni </a:t>
            </a:r>
            <a:r>
              <a:rPr lang="en-US" sz="185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intelligenti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 Satia Nadella </a:t>
            </a:r>
            <a:r>
              <a:rPr lang="en-US" sz="185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afferma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85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che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85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SAS </a:t>
            </a:r>
            <a:r>
              <a:rPr lang="en-US" sz="185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saranno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85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soppiantanti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85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dagli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AAS 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507336"/>
            <a:ext cx="3614618" cy="2856663"/>
          </a:xfrm>
          <a:prstGeom prst="roundRect">
            <a:avLst>
              <a:gd name="adj" fmla="val 1655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8" name="Text 5"/>
          <p:cNvSpPr/>
          <p:nvPr/>
        </p:nvSpPr>
        <p:spPr>
          <a:xfrm>
            <a:off x="10440233" y="2769513"/>
            <a:ext cx="284309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Infrastruttura Robusta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40233" y="3265051"/>
            <a:ext cx="309026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Azure Cosmos DB offre l'architettura ideale per implementazioni RAG.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2" y="5529014"/>
            <a:ext cx="7468553" cy="1869638"/>
          </a:xfrm>
          <a:prstGeom prst="roundRect">
            <a:avLst>
              <a:gd name="adj" fmla="val 1920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1" name="Text 8"/>
          <p:cNvSpPr/>
          <p:nvPr/>
        </p:nvSpPr>
        <p:spPr>
          <a:xfrm>
            <a:off x="6586296" y="566585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Inizia Subito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86296" y="6362957"/>
            <a:ext cx="69442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Esplora la documentazione Azure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6586297" y="6753453"/>
            <a:ext cx="69442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Sperimenta con progetti semplici</a:t>
            </a:r>
            <a:endParaRPr lang="en-US" sz="18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7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83DBDB-FE7F-46E9-9908-60E73D34B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3200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Integrare</a:t>
            </a:r>
            <a:r>
              <a:rPr lang="en-US" sz="3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LLM </a:t>
            </a:r>
            <a:r>
              <a:rPr lang="en-US" sz="3200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nelle</a:t>
            </a:r>
            <a:r>
              <a:rPr lang="en-US" sz="3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App: </a:t>
            </a:r>
            <a:r>
              <a:rPr lang="en-US" sz="3200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Un'Introduzione</a:t>
            </a:r>
            <a:r>
              <a:rPr lang="en-US" sz="3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al RAG con Azure Cosmos DB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076" y="2131200"/>
            <a:ext cx="4065600" cy="6098400"/>
          </a:xfrm>
          <a:prstGeom prst="rect">
            <a:avLst/>
          </a:prstGeom>
        </p:spPr>
      </p:pic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4575D654-0835-2F67-DE16-159C8FF933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2011" y="2321696"/>
            <a:ext cx="9962066" cy="4791904"/>
          </a:xfrm>
        </p:spPr>
        <p:txBody>
          <a:bodyPr/>
          <a:lstStyle/>
          <a:p>
            <a:r>
              <a:rPr lang="en-US" sz="3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Benvenuti a </a:t>
            </a:r>
            <a:r>
              <a:rPr lang="en-US" sz="36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questa</a:t>
            </a:r>
            <a:r>
              <a:rPr lang="en-US" sz="3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36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presentazione</a:t>
            </a:r>
            <a:r>
              <a:rPr lang="en-US" sz="3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36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sull'integrazione</a:t>
            </a:r>
            <a:r>
              <a:rPr lang="en-US" sz="3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di Cosmos DB con Azure Open AI</a:t>
            </a:r>
          </a:p>
          <a:p>
            <a:endParaRPr lang="en-US" sz="3600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r>
              <a:rPr lang="en-US" sz="36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Esploreremo</a:t>
            </a:r>
            <a:r>
              <a:rPr lang="en-US" sz="3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come </a:t>
            </a:r>
            <a:r>
              <a:rPr lang="en-US" sz="36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sfruttare</a:t>
            </a:r>
            <a:r>
              <a:rPr lang="en-US" sz="3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Azure Function per </a:t>
            </a:r>
            <a:r>
              <a:rPr lang="en-US" sz="36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l'embedding</a:t>
            </a:r>
            <a:r>
              <a:rPr lang="en-US" sz="3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36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dei</a:t>
            </a:r>
            <a:r>
              <a:rPr lang="en-US" sz="3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36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dati</a:t>
            </a:r>
            <a:r>
              <a:rPr lang="en-US" sz="3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e come </a:t>
            </a:r>
            <a:r>
              <a:rPr lang="en-US" sz="36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integrare</a:t>
            </a:r>
            <a:r>
              <a:rPr lang="en-US" sz="3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le </a:t>
            </a:r>
            <a:r>
              <a:rPr lang="en-US" sz="36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ricerche</a:t>
            </a:r>
            <a:r>
              <a:rPr lang="en-US" sz="3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36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vettoriali</a:t>
            </a:r>
            <a:r>
              <a:rPr lang="en-US" sz="3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in un </a:t>
            </a:r>
            <a:r>
              <a:rPr lang="en-US" sz="36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Assistente</a:t>
            </a:r>
            <a:r>
              <a:rPr lang="en-US" sz="3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di un E-commerce </a:t>
            </a:r>
            <a:r>
              <a:rPr lang="en-US" sz="36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utilizzando</a:t>
            </a:r>
            <a:r>
              <a:rPr lang="en-US" sz="3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Open Ai Multi Agent </a:t>
            </a:r>
            <a:r>
              <a:rPr lang="en-US" sz="36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Sdk</a:t>
            </a:r>
            <a:endParaRPr lang="en-US" sz="3600" dirty="0"/>
          </a:p>
          <a:p>
            <a:endParaRPr lang="en-US" sz="3600" dirty="0"/>
          </a:p>
          <a:p>
            <a:endParaRPr lang="it-IT" sz="3600" dirty="0"/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1F602EB9-66EC-9416-DC42-B3DCE444F969}"/>
              </a:ext>
            </a:extLst>
          </p:cNvPr>
          <p:cNvSpPr/>
          <p:nvPr/>
        </p:nvSpPr>
        <p:spPr>
          <a:xfrm>
            <a:off x="837724" y="391406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147785324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5AAF6-F82E-2A11-7B4D-CC65B9E24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405CB6-A168-B261-28C1-6A80631C6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Dev: </a:t>
            </a:r>
            <a:r>
              <a:rPr lang="en-US" sz="3200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gli</a:t>
            </a:r>
            <a:r>
              <a:rPr lang="en-US" sz="3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LLM </a:t>
            </a:r>
            <a:r>
              <a:rPr lang="en-US" sz="3200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possono</a:t>
            </a:r>
            <a:r>
              <a:rPr lang="en-US" sz="3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</a:t>
            </a:r>
            <a:r>
              <a:rPr lang="en-US" sz="3200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essere</a:t>
            </a:r>
            <a:r>
              <a:rPr lang="en-US" sz="3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</a:t>
            </a:r>
            <a:r>
              <a:rPr lang="en-US" sz="3200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anche</a:t>
            </a:r>
            <a:r>
              <a:rPr lang="en-US" sz="3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</a:t>
            </a:r>
            <a:r>
              <a:rPr lang="en-US" sz="3200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interessanti</a:t>
            </a:r>
            <a:r>
              <a:rPr lang="en-US" sz="3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!</a:t>
            </a:r>
            <a:endParaRPr lang="en-US" sz="3200" dirty="0"/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C68D32EC-78BB-0A9F-F19B-8CB9237C5DB2}"/>
              </a:ext>
            </a:extLst>
          </p:cNvPr>
          <p:cNvSpPr/>
          <p:nvPr/>
        </p:nvSpPr>
        <p:spPr>
          <a:xfrm>
            <a:off x="837724" y="391406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09" y="2545159"/>
            <a:ext cx="521613" cy="52161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402820" y="2374057"/>
            <a:ext cx="2454831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Modelli Avanzati</a:t>
            </a:r>
            <a:endParaRPr lang="en-US" sz="1900" dirty="0"/>
          </a:p>
        </p:txBody>
      </p:sp>
      <p:sp>
        <p:nvSpPr>
          <p:cNvPr id="7" name="Text 2"/>
          <p:cNvSpPr/>
          <p:nvPr/>
        </p:nvSpPr>
        <p:spPr>
          <a:xfrm>
            <a:off x="1402820" y="2749580"/>
            <a:ext cx="12439769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 Large Language Models </a:t>
            </a:r>
            <a:r>
              <a:rPr lang="en-US" sz="16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rappresentano</a:t>
            </a: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la </a:t>
            </a:r>
            <a:r>
              <a:rPr lang="en-US" sz="16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tecnologia</a:t>
            </a: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6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più</a:t>
            </a: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hyped di tutte con </a:t>
            </a:r>
            <a:r>
              <a:rPr lang="en-US" sz="16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investimenti</a:t>
            </a: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important e </a:t>
            </a:r>
            <a:r>
              <a:rPr lang="en-US" sz="16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strategici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608" y="3543864"/>
            <a:ext cx="521613" cy="521613"/>
          </a:xfrm>
          <a:prstGeom prst="rect">
            <a:avLst/>
          </a:prstGeom>
        </p:spPr>
      </p:pic>
      <p:sp>
        <p:nvSpPr>
          <p:cNvPr id="11" name="Text 3"/>
          <p:cNvSpPr/>
          <p:nvPr/>
        </p:nvSpPr>
        <p:spPr>
          <a:xfrm>
            <a:off x="1359621" y="3385126"/>
            <a:ext cx="2454831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Versatilità</a:t>
            </a:r>
            <a:endParaRPr lang="en-US" sz="1900" dirty="0"/>
          </a:p>
        </p:txBody>
      </p:sp>
      <p:sp>
        <p:nvSpPr>
          <p:cNvPr id="12" name="Text 4"/>
          <p:cNvSpPr/>
          <p:nvPr/>
        </p:nvSpPr>
        <p:spPr>
          <a:xfrm>
            <a:off x="1359621" y="3673635"/>
            <a:ext cx="12439769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Generano testo, traducono lingue, creano chatbot e molto altro.</a:t>
            </a:r>
            <a:endParaRPr lang="en-US" sz="16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607" y="4438284"/>
            <a:ext cx="521613" cy="521613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1359336" y="4190385"/>
            <a:ext cx="2454831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Limitazioni</a:t>
            </a:r>
            <a:endParaRPr lang="en-US" sz="1900" dirty="0"/>
          </a:p>
        </p:txBody>
      </p:sp>
      <p:sp>
        <p:nvSpPr>
          <p:cNvPr id="15" name="Text 6"/>
          <p:cNvSpPr/>
          <p:nvPr/>
        </p:nvSpPr>
        <p:spPr>
          <a:xfrm>
            <a:off x="1352907" y="4566771"/>
            <a:ext cx="12439769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Soffrono di dati limitati, "allucinazioni" e difficoltà di personalizzazione.</a:t>
            </a:r>
            <a:endParaRPr lang="en-US" sz="1600" dirty="0"/>
          </a:p>
        </p:txBody>
      </p:sp>
      <p:pic>
        <p:nvPicPr>
          <p:cNvPr id="17" name="Image 0" descr="preencoded.png">
            <a:extLst>
              <a:ext uri="{FF2B5EF4-FFF2-40B4-BE49-F238E27FC236}">
                <a16:creationId xmlns:a16="http://schemas.microsoft.com/office/drawing/2014/main" id="{B81ED49D-8CA0-E230-72E7-F6A03EAFE2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541079"/>
            <a:ext cx="14630400" cy="260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5151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11E95B-FA10-BA03-7632-15D5636DB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AI Dev 0 to </a:t>
            </a:r>
            <a:r>
              <a:rPr lang="it-IT" dirty="0" err="1"/>
              <a:t>something</a:t>
            </a:r>
            <a:r>
              <a:rPr lang="it-IT" dirty="0"/>
              <a:t>: </a:t>
            </a:r>
            <a:r>
              <a:rPr lang="it-IT" dirty="0" err="1"/>
              <a:t>Vector</a:t>
            </a:r>
            <a:r>
              <a:rPr lang="it-IT" dirty="0"/>
              <a:t> Database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89DC6B0-A134-2A45-BBBC-EAC2F6CCF2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Un </a:t>
            </a:r>
            <a:r>
              <a:rPr lang="it-IT" dirty="0" err="1"/>
              <a:t>Vector</a:t>
            </a:r>
            <a:r>
              <a:rPr lang="it-IT" dirty="0"/>
              <a:t> Database è un database che gestisce i «</a:t>
            </a:r>
            <a:r>
              <a:rPr lang="it-IT" dirty="0" err="1"/>
              <a:t>vector</a:t>
            </a:r>
            <a:r>
              <a:rPr lang="it-IT" dirty="0"/>
              <a:t> </a:t>
            </a:r>
            <a:r>
              <a:rPr lang="it-IT" dirty="0" err="1"/>
              <a:t>embeddings</a:t>
            </a:r>
            <a:r>
              <a:rPr lang="it-IT" dirty="0"/>
              <a:t>» che sono rappresentano matematiche dei dati in uno spazio multidimensionale. </a:t>
            </a:r>
          </a:p>
          <a:p>
            <a:r>
              <a:rPr lang="it-IT" dirty="0"/>
              <a:t>I </a:t>
            </a:r>
            <a:r>
              <a:rPr lang="it-IT" dirty="0" err="1"/>
              <a:t>vector</a:t>
            </a:r>
            <a:r>
              <a:rPr lang="it-IT" dirty="0"/>
              <a:t> database possono essere: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dirty="0"/>
              <a:t>Puri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dirty="0"/>
              <a:t>Integrati in un database </a:t>
            </a:r>
            <a:r>
              <a:rPr lang="it-IT" dirty="0" err="1"/>
              <a:t>nosql</a:t>
            </a:r>
            <a:r>
              <a:rPr lang="it-IT" dirty="0"/>
              <a:t> o relazionale coesiste un </a:t>
            </a:r>
            <a:r>
              <a:rPr lang="it-IT" dirty="0" err="1"/>
              <a:t>vector</a:t>
            </a:r>
            <a:r>
              <a:rPr lang="it-IT" dirty="0"/>
              <a:t> database</a:t>
            </a:r>
          </a:p>
        </p:txBody>
      </p:sp>
    </p:spTree>
    <p:extLst>
      <p:ext uri="{BB962C8B-B14F-4D97-AF65-F5344CB8AC3E}">
        <p14:creationId xmlns:p14="http://schemas.microsoft.com/office/powerpoint/2010/main" val="299909500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4CBC11-0CE4-FCAE-5EEE-D6274B728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AI Dev 0 to </a:t>
            </a:r>
            <a:r>
              <a:rPr lang="it-IT" dirty="0" err="1"/>
              <a:t>something</a:t>
            </a:r>
            <a:r>
              <a:rPr lang="it-IT" dirty="0"/>
              <a:t>: </a:t>
            </a:r>
            <a:r>
              <a:rPr lang="it-IT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Embeddings</a:t>
            </a:r>
            <a:br>
              <a:rPr lang="it-IT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</a:b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030C1EC-CB1D-D8F3-210D-4847734DA6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Gli </a:t>
            </a:r>
            <a:r>
              <a:rPr lang="it-IT" dirty="0" err="1"/>
              <a:t>embeddings</a:t>
            </a:r>
            <a:r>
              <a:rPr lang="it-IT" dirty="0"/>
              <a:t> sono una rappresentazione semantica di un testo. Ogni </a:t>
            </a:r>
            <a:r>
              <a:rPr lang="it-IT" dirty="0" err="1"/>
              <a:t>embedding</a:t>
            </a:r>
            <a:r>
              <a:rPr lang="it-IT" dirty="0"/>
              <a:t> è un vettore di </a:t>
            </a:r>
            <a:r>
              <a:rPr lang="it-IT" dirty="0" err="1"/>
              <a:t>floating</a:t>
            </a:r>
            <a:r>
              <a:rPr lang="it-IT" dirty="0"/>
              <a:t> point, se due vettori sono vicini anche il loro significato lo è.</a:t>
            </a:r>
          </a:p>
        </p:txBody>
      </p:sp>
    </p:spTree>
    <p:extLst>
      <p:ext uri="{BB962C8B-B14F-4D97-AF65-F5344CB8AC3E}">
        <p14:creationId xmlns:p14="http://schemas.microsoft.com/office/powerpoint/2010/main" val="331313656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585907-3DB7-4923-6964-FC6E34208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AI Dev 0 to </a:t>
            </a:r>
            <a:r>
              <a:rPr lang="it-IT" dirty="0" err="1"/>
              <a:t>something</a:t>
            </a:r>
            <a:r>
              <a:rPr lang="it-IT" dirty="0"/>
              <a:t>: </a:t>
            </a:r>
            <a:r>
              <a:rPr lang="it-IT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Vector</a:t>
            </a:r>
            <a:r>
              <a:rPr lang="it-IT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it-IT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Search</a:t>
            </a:r>
            <a:br>
              <a:rPr lang="it-IT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</a:b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1D6A072-55B5-FE67-49CA-8A6EB3F118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>
                <a:solidFill>
                  <a:srgbClr val="161616"/>
                </a:solidFill>
                <a:latin typeface="Segoe UI" panose="020B0502040204020203" pitchFamily="34" charset="0"/>
              </a:rPr>
              <a:t>La ricerca vettoriale è un metodo che consente di trovare elementi simili in base alle caratteristiche dei dati piuttosto che in base alle corrispondenze esatte in un campo di proprietà</a:t>
            </a:r>
          </a:p>
          <a:p>
            <a:r>
              <a:rPr lang="it-IT" dirty="0">
                <a:solidFill>
                  <a:srgbClr val="161616"/>
                </a:solidFill>
                <a:latin typeface="Segoe UI" panose="020B0502040204020203" pitchFamily="34" charset="0"/>
              </a:rPr>
              <a:t>Queste ricerche si basano su formule matematiche che calcolano la </a:t>
            </a:r>
            <a:r>
              <a:rPr lang="it-IT" dirty="0" err="1">
                <a:solidFill>
                  <a:srgbClr val="161616"/>
                </a:solidFill>
                <a:latin typeface="Segoe UI" panose="020B0502040204020203" pitchFamily="34" charset="0"/>
              </a:rPr>
              <a:t>similutidine</a:t>
            </a:r>
            <a:r>
              <a:rPr lang="it-IT" dirty="0">
                <a:solidFill>
                  <a:srgbClr val="161616"/>
                </a:solidFill>
                <a:latin typeface="Segoe UI" panose="020B0502040204020203" pitchFamily="34" charset="0"/>
              </a:rPr>
              <a:t> tra di due vettori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4674548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7924C1-9770-9E41-C486-2FB10CB21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5400" dirty="0"/>
              <a:t>AI Dev 0 to </a:t>
            </a:r>
            <a:r>
              <a:rPr lang="it-IT" sz="5400" dirty="0" err="1"/>
              <a:t>something</a:t>
            </a:r>
            <a:r>
              <a:rPr lang="it-IT" sz="5400" dirty="0"/>
              <a:t>: </a:t>
            </a:r>
            <a:r>
              <a:rPr lang="it-IT" sz="5400" dirty="0" err="1">
                <a:solidFill>
                  <a:srgbClr val="161616"/>
                </a:solidFill>
                <a:latin typeface="Segoe UI" panose="020B0502040204020203" pitchFamily="34" charset="0"/>
              </a:rPr>
              <a:t>Distance</a:t>
            </a:r>
            <a:r>
              <a:rPr lang="it-IT" sz="5400" dirty="0">
                <a:solidFill>
                  <a:srgbClr val="161616"/>
                </a:solidFill>
                <a:latin typeface="Segoe UI" panose="020B0502040204020203" pitchFamily="34" charset="0"/>
              </a:rPr>
              <a:t> </a:t>
            </a:r>
            <a:r>
              <a:rPr lang="it-IT" sz="5400" dirty="0" err="1">
                <a:solidFill>
                  <a:srgbClr val="161616"/>
                </a:solidFill>
                <a:latin typeface="Segoe UI" panose="020B0502040204020203" pitchFamily="34" charset="0"/>
              </a:rPr>
              <a:t>function</a:t>
            </a:r>
            <a:br>
              <a:rPr lang="it-IT" sz="54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</a:br>
            <a:endParaRPr lang="it-IT" sz="5400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8296B61-AC6C-07F0-8E41-1600A5A778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None/>
            </a:pPr>
            <a:r>
              <a:rPr lang="it-IT" sz="1600" b="1" dirty="0"/>
              <a:t>1. Distanza Euclidea (</a:t>
            </a:r>
            <a:r>
              <a:rPr lang="it-IT" sz="1600" b="1" dirty="0" err="1"/>
              <a:t>Euclidean</a:t>
            </a:r>
            <a:r>
              <a:rPr lang="it-IT" sz="1600" b="1" dirty="0"/>
              <a:t> </a:t>
            </a:r>
            <a:r>
              <a:rPr lang="it-IT" sz="1600" b="1" dirty="0" err="1"/>
              <a:t>Distance</a:t>
            </a:r>
            <a:r>
              <a:rPr lang="it-IT" sz="1600" b="1" dirty="0"/>
              <a:t>)</a:t>
            </a:r>
          </a:p>
          <a:p>
            <a:r>
              <a:rPr lang="it-IT" sz="1600" dirty="0"/>
              <a:t>	È la distanza "in linea retta" tra due punti in uno spazio n-dimensionale. È la più intuitiva: segue il teorema di Pitagora.</a:t>
            </a:r>
          </a:p>
          <a:p>
            <a:r>
              <a:rPr lang="it-IT" sz="1600" b="1" dirty="0"/>
              <a:t>2. Distanza di Manhattan (Manhattan </a:t>
            </a:r>
            <a:r>
              <a:rPr lang="it-IT" sz="1600" b="1" dirty="0" err="1"/>
              <a:t>Distance</a:t>
            </a:r>
            <a:r>
              <a:rPr lang="it-IT" sz="1600" b="1" dirty="0"/>
              <a:t>)</a:t>
            </a:r>
            <a:endParaRPr lang="it-IT" sz="3200" b="1" dirty="0"/>
          </a:p>
          <a:p>
            <a:r>
              <a:rPr lang="it-IT" sz="1600" dirty="0"/>
              <a:t>	Chiamata anche "L1 </a:t>
            </a:r>
            <a:r>
              <a:rPr lang="it-IT" sz="1600" dirty="0" err="1"/>
              <a:t>distance</a:t>
            </a:r>
            <a:r>
              <a:rPr lang="it-IT" sz="1600" dirty="0"/>
              <a:t>" o distanza "a blocchi", somma le differenze assolute tra le componenti.</a:t>
            </a:r>
          </a:p>
          <a:p>
            <a:r>
              <a:rPr lang="it-IT" sz="1600" b="1" dirty="0"/>
              <a:t>3. Similarità Coseno (Cosine </a:t>
            </a:r>
            <a:r>
              <a:rPr lang="it-IT" sz="1600" b="1" dirty="0" err="1"/>
              <a:t>Similarity</a:t>
            </a:r>
            <a:r>
              <a:rPr lang="it-IT" sz="1600" b="1" dirty="0"/>
              <a:t>)</a:t>
            </a:r>
          </a:p>
          <a:p>
            <a:r>
              <a:rPr lang="it-IT" sz="1600" dirty="0"/>
              <a:t>	Misura l’angolo tra due vettori, ignorando la loro lunghezza. Valori vicini a 1 indicano alta somiglianza.</a:t>
            </a:r>
          </a:p>
          <a:p>
            <a:r>
              <a:rPr lang="it-IT" sz="1600" b="1" dirty="0"/>
              <a:t>4. Prodotto scalare (Dot Product)</a:t>
            </a:r>
          </a:p>
          <a:p>
            <a:r>
              <a:rPr lang="it-IT" sz="1600" dirty="0"/>
              <a:t>	 Calcola quanto due vettori puntano nella stessa direzione. Non è una distanza vera e propria, ma è usato per valutare somiglianza.</a:t>
            </a:r>
          </a:p>
          <a:p>
            <a:endParaRPr lang="it-IT" sz="1600" dirty="0"/>
          </a:p>
          <a:p>
            <a:endParaRPr lang="it-IT" sz="4400" dirty="0"/>
          </a:p>
        </p:txBody>
      </p:sp>
      <p:graphicFrame>
        <p:nvGraphicFramePr>
          <p:cNvPr id="32" name="Tabella 31">
            <a:extLst>
              <a:ext uri="{FF2B5EF4-FFF2-40B4-BE49-F238E27FC236}">
                <a16:creationId xmlns:a16="http://schemas.microsoft.com/office/drawing/2014/main" id="{A4A0A4DA-F600-5775-325E-56FE5CF53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761257"/>
              </p:ext>
            </p:extLst>
          </p:nvPr>
        </p:nvGraphicFramePr>
        <p:xfrm>
          <a:off x="592013" y="5177491"/>
          <a:ext cx="12617448" cy="2393825"/>
        </p:xfrm>
        <a:graphic>
          <a:graphicData uri="http://schemas.openxmlformats.org/drawingml/2006/table">
            <a:tbl>
              <a:tblPr/>
              <a:tblGrid>
                <a:gridCol w="3154362">
                  <a:extLst>
                    <a:ext uri="{9D8B030D-6E8A-4147-A177-3AD203B41FA5}">
                      <a16:colId xmlns:a16="http://schemas.microsoft.com/office/drawing/2014/main" val="680499316"/>
                    </a:ext>
                  </a:extLst>
                </a:gridCol>
                <a:gridCol w="3154362">
                  <a:extLst>
                    <a:ext uri="{9D8B030D-6E8A-4147-A177-3AD203B41FA5}">
                      <a16:colId xmlns:a16="http://schemas.microsoft.com/office/drawing/2014/main" val="2472051523"/>
                    </a:ext>
                  </a:extLst>
                </a:gridCol>
                <a:gridCol w="3154362">
                  <a:extLst>
                    <a:ext uri="{9D8B030D-6E8A-4147-A177-3AD203B41FA5}">
                      <a16:colId xmlns:a16="http://schemas.microsoft.com/office/drawing/2014/main" val="699306035"/>
                    </a:ext>
                  </a:extLst>
                </a:gridCol>
                <a:gridCol w="3154362">
                  <a:extLst>
                    <a:ext uri="{9D8B030D-6E8A-4147-A177-3AD203B41FA5}">
                      <a16:colId xmlns:a16="http://schemas.microsoft.com/office/drawing/2014/main" val="3773588683"/>
                    </a:ext>
                  </a:extLst>
                </a:gridCol>
              </a:tblGrid>
              <a:tr h="414211">
                <a:tc>
                  <a:txBody>
                    <a:bodyPr/>
                    <a:lstStyle/>
                    <a:p>
                      <a:r>
                        <a:rPr lang="it-IT" sz="2100"/>
                        <a:t>Funzione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2100"/>
                        <a:t>Sensibile alla scala?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2100"/>
                        <a:t>Misura angolare?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2100"/>
                        <a:t>Uso tipico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6996785"/>
                  </a:ext>
                </a:extLst>
              </a:tr>
              <a:tr h="414211">
                <a:tc>
                  <a:txBody>
                    <a:bodyPr/>
                    <a:lstStyle/>
                    <a:p>
                      <a:r>
                        <a:rPr lang="it-IT" sz="2100"/>
                        <a:t>Euclidea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2100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2100"/>
                        <a:t>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2100"/>
                        <a:t>Clustering, KNN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0317455"/>
                  </a:ext>
                </a:extLst>
              </a:tr>
              <a:tr h="414211">
                <a:tc>
                  <a:txBody>
                    <a:bodyPr/>
                    <a:lstStyle/>
                    <a:p>
                      <a:r>
                        <a:rPr lang="it-IT" sz="2100" dirty="0"/>
                        <a:t>Manhattan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2100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2100"/>
                        <a:t>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2100"/>
                        <a:t>Spazi ad alta dimensione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5926303"/>
                  </a:ext>
                </a:extLst>
              </a:tr>
              <a:tr h="736981">
                <a:tc>
                  <a:txBody>
                    <a:bodyPr/>
                    <a:lstStyle/>
                    <a:p>
                      <a:r>
                        <a:rPr lang="it-IT" sz="2100"/>
                        <a:t>Coseno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2100"/>
                        <a:t>❌ (usa direzione)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2100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2100"/>
                        <a:t>NLP, confronto testi/embedding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6125152"/>
                  </a:ext>
                </a:extLst>
              </a:tr>
              <a:tr h="414211">
                <a:tc>
                  <a:txBody>
                    <a:bodyPr/>
                    <a:lstStyle/>
                    <a:p>
                      <a:r>
                        <a:rPr lang="it-IT" sz="2100"/>
                        <a:t>Dot Product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2100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2100"/>
                        <a:t>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2100" dirty="0"/>
                        <a:t>Reti neurali, scoring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127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503382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95B484-4AED-FA13-34A0-8734A656D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kNN</a:t>
            </a:r>
            <a:r>
              <a:rPr lang="it-IT" dirty="0"/>
              <a:t> vs ANN (Algoritmi di ricerca)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44D2C1C-126E-012D-9DEA-EAD770C371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sz="1800" dirty="0"/>
              <a:t>k-NN (k-</a:t>
            </a:r>
            <a:r>
              <a:rPr lang="it-IT" sz="1800" dirty="0" err="1"/>
              <a:t>Nearest</a:t>
            </a:r>
            <a:r>
              <a:rPr lang="it-IT" sz="1800" dirty="0"/>
              <a:t> </a:t>
            </a:r>
            <a:r>
              <a:rPr lang="it-IT" sz="1800" dirty="0" err="1"/>
              <a:t>Neighbors</a:t>
            </a:r>
            <a:r>
              <a:rPr lang="it-IT" sz="1800" dirty="0"/>
              <a:t>) È un </a:t>
            </a:r>
            <a:r>
              <a:rPr lang="it-IT" sz="1800" b="1" dirty="0"/>
              <a:t>algoritmo di classificazione/regressione</a:t>
            </a:r>
            <a:r>
              <a:rPr lang="it-IT" sz="1800" dirty="0"/>
              <a:t> molto semplice e basato su distanza.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1" dirty="0"/>
              <a:t>Come funziona</a:t>
            </a:r>
            <a:r>
              <a:rPr lang="it-IT" sz="1800" dirty="0"/>
              <a:t>: dato un punto da classificare, si cercano i </a:t>
            </a:r>
            <a:r>
              <a:rPr lang="it-IT" sz="1800" b="1" dirty="0"/>
              <a:t>k punti più vicini</a:t>
            </a:r>
            <a:r>
              <a:rPr lang="it-IT" sz="1800" dirty="0"/>
              <a:t> nel dataset (usando </a:t>
            </a:r>
            <a:r>
              <a:rPr lang="it-IT" sz="1800" dirty="0" err="1"/>
              <a:t>Euclidean</a:t>
            </a:r>
            <a:r>
              <a:rPr lang="it-IT" sz="1800" dirty="0"/>
              <a:t>, Manhattan, Cosine, ecc.) e si assegna la classe (o valore) più frequente.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1" dirty="0"/>
              <a:t>Pro</a:t>
            </a:r>
            <a:r>
              <a:rPr lang="it-IT" sz="1800" dirty="0"/>
              <a:t>: semplice, interpretabile, nessun training.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1" dirty="0"/>
              <a:t>Contro</a:t>
            </a:r>
            <a:r>
              <a:rPr lang="it-IT" sz="1800" dirty="0"/>
              <a:t>: </a:t>
            </a:r>
            <a:r>
              <a:rPr lang="it-IT" sz="1800" b="1" dirty="0"/>
              <a:t>lento su grandi dataset</a:t>
            </a:r>
            <a:r>
              <a:rPr lang="it-IT" sz="1800" dirty="0"/>
              <a:t>, richiede memoria, sensibile alla scelta della distanza.</a:t>
            </a:r>
          </a:p>
          <a:p>
            <a:endParaRPr lang="it-IT" sz="1800" dirty="0"/>
          </a:p>
          <a:p>
            <a:pPr>
              <a:buNone/>
            </a:pPr>
            <a:r>
              <a:rPr lang="it-IT" sz="1800" dirty="0"/>
              <a:t>NN (</a:t>
            </a:r>
            <a:r>
              <a:rPr lang="it-IT" sz="1800" dirty="0" err="1"/>
              <a:t>Approximate</a:t>
            </a:r>
            <a:r>
              <a:rPr lang="it-IT" sz="1800" dirty="0"/>
              <a:t> </a:t>
            </a:r>
            <a:r>
              <a:rPr lang="it-IT" sz="1800" dirty="0" err="1"/>
              <a:t>Nearest</a:t>
            </a:r>
            <a:r>
              <a:rPr lang="it-IT" sz="1800" dirty="0"/>
              <a:t> </a:t>
            </a:r>
            <a:r>
              <a:rPr lang="it-IT" sz="1800" dirty="0" err="1"/>
              <a:t>Neighbor</a:t>
            </a:r>
            <a:r>
              <a:rPr lang="it-IT" sz="1800" dirty="0"/>
              <a:t>) </a:t>
            </a:r>
            <a:r>
              <a:rPr lang="it-IT" sz="1600" dirty="0"/>
              <a:t>È un </a:t>
            </a:r>
            <a:r>
              <a:rPr lang="it-IT" sz="1600" b="1" dirty="0"/>
              <a:t>insieme di tecniche</a:t>
            </a:r>
            <a:r>
              <a:rPr lang="it-IT" sz="1600" dirty="0"/>
              <a:t> usate per trovare i "vicini" </a:t>
            </a:r>
            <a:r>
              <a:rPr lang="it-IT" sz="1600" b="1" dirty="0"/>
              <a:t>più velocemente</a:t>
            </a:r>
            <a:r>
              <a:rPr lang="it-IT" sz="1600" dirty="0"/>
              <a:t>, sacrificando un po' di precisione.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600" b="1" dirty="0"/>
              <a:t>Come funziona</a:t>
            </a:r>
            <a:r>
              <a:rPr lang="it-IT" sz="1600" dirty="0"/>
              <a:t>: invece di trovare esattamente i k punti più vicini (come </a:t>
            </a:r>
            <a:r>
              <a:rPr lang="it-IT" sz="1600" dirty="0" err="1"/>
              <a:t>kNN</a:t>
            </a:r>
            <a:r>
              <a:rPr lang="it-IT" sz="1600" dirty="0"/>
              <a:t> fa in modo esatto), cerca </a:t>
            </a:r>
            <a:r>
              <a:rPr lang="it-IT" sz="1600" b="1" dirty="0"/>
              <a:t>vicini "abbastanza buoni"</a:t>
            </a:r>
            <a:r>
              <a:rPr lang="it-IT" sz="1600" dirty="0"/>
              <a:t>, usando strutture dati avanzate come: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900" b="1" dirty="0"/>
              <a:t>LSH (</a:t>
            </a:r>
            <a:r>
              <a:rPr lang="it-IT" sz="900" b="1" dirty="0" err="1"/>
              <a:t>Locality</a:t>
            </a:r>
            <a:r>
              <a:rPr lang="it-IT" sz="900" b="1" dirty="0"/>
              <a:t>-Sensitive </a:t>
            </a:r>
            <a:r>
              <a:rPr lang="it-IT" sz="900" b="1" dirty="0" err="1"/>
              <a:t>Hashing</a:t>
            </a:r>
            <a:r>
              <a:rPr lang="it-IT" sz="900" b="1" dirty="0"/>
              <a:t>)</a:t>
            </a:r>
            <a:endParaRPr lang="it-IT" sz="9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900" b="1" dirty="0"/>
              <a:t>HNSW (</a:t>
            </a:r>
            <a:r>
              <a:rPr lang="it-IT" sz="900" b="1" dirty="0" err="1"/>
              <a:t>Hierarchical</a:t>
            </a:r>
            <a:r>
              <a:rPr lang="it-IT" sz="900" b="1" dirty="0"/>
              <a:t> </a:t>
            </a:r>
            <a:r>
              <a:rPr lang="it-IT" sz="900" b="1" dirty="0" err="1"/>
              <a:t>Navigable</a:t>
            </a:r>
            <a:r>
              <a:rPr lang="it-IT" sz="900" b="1" dirty="0"/>
              <a:t> Small World)</a:t>
            </a:r>
            <a:endParaRPr lang="it-IT" sz="9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900" b="1" dirty="0" err="1"/>
              <a:t>DiskANN</a:t>
            </a:r>
            <a:r>
              <a:rPr lang="it-IT" sz="900" b="1" dirty="0"/>
              <a:t> (per grandi dataset su disco)</a:t>
            </a:r>
            <a:endParaRPr lang="it-IT" sz="900" dirty="0"/>
          </a:p>
          <a:p>
            <a:pPr>
              <a:buFont typeface="Arial" panose="020B0604020202020204" pitchFamily="34" charset="0"/>
              <a:buChar char="•"/>
            </a:pPr>
            <a:r>
              <a:rPr lang="it-IT" sz="1600" b="1" dirty="0"/>
              <a:t>Pro</a:t>
            </a:r>
            <a:r>
              <a:rPr lang="it-IT" sz="1600" dirty="0"/>
              <a:t>: </a:t>
            </a:r>
            <a:r>
              <a:rPr lang="it-IT" sz="1600" b="1" dirty="0"/>
              <a:t>molto più veloce e scalabile</a:t>
            </a:r>
            <a:r>
              <a:rPr lang="it-IT" sz="1600" dirty="0"/>
              <a:t>, ideale per milioni/miliardi di vettori (es. nei motori di ricerca o nei </a:t>
            </a:r>
            <a:r>
              <a:rPr lang="it-IT" sz="1600" dirty="0" err="1"/>
              <a:t>recommendation</a:t>
            </a:r>
            <a:r>
              <a:rPr lang="it-IT" sz="1600" dirty="0"/>
              <a:t> system).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600" b="1" dirty="0"/>
              <a:t>Contro</a:t>
            </a:r>
            <a:r>
              <a:rPr lang="it-IT" sz="1600" dirty="0"/>
              <a:t>: può restituire risultati leggermente meno precisi rispetto a </a:t>
            </a:r>
            <a:r>
              <a:rPr lang="it-IT" sz="1600" dirty="0" err="1"/>
              <a:t>kNN</a:t>
            </a:r>
            <a:r>
              <a:rPr lang="it-IT" dirty="0"/>
              <a:t>.</a:t>
            </a:r>
          </a:p>
          <a:p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3686327379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heme/theme1.xml><?xml version="1.0" encoding="utf-8"?>
<a:theme xmlns:a="http://schemas.openxmlformats.org/drawingml/2006/main" name="gab">
  <a:themeElements>
    <a:clrScheme name="Custom 1">
      <a:dk1>
        <a:sysClr val="windowText" lastClr="000000"/>
      </a:dk1>
      <a:lt1>
        <a:sysClr val="window" lastClr="FFFFFF"/>
      </a:lt1>
      <a:dk2>
        <a:srgbClr val="001344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Alta moda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ab" id="{645D9B74-25B8-4E95-9FC9-5B79FC60F3D2}" vid="{CB9E96D0-B480-4D0D-ABCD-353DAF8B8DAB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gab</Template>
  <TotalTime>982</TotalTime>
  <Words>1517</Words>
  <Application>Microsoft Office PowerPoint</Application>
  <PresentationFormat>Personalizzato</PresentationFormat>
  <Paragraphs>171</Paragraphs>
  <Slides>21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30" baseType="lpstr">
      <vt:lpstr>Arial</vt:lpstr>
      <vt:lpstr>Segoe UI Web (West European)</vt:lpstr>
      <vt:lpstr>Segoe UI Light</vt:lpstr>
      <vt:lpstr>inherit</vt:lpstr>
      <vt:lpstr>Segoe UI</vt:lpstr>
      <vt:lpstr>PT Sans</vt:lpstr>
      <vt:lpstr>open sans</vt:lpstr>
      <vt:lpstr>Nunito Semi Bold</vt:lpstr>
      <vt:lpstr>gab</vt:lpstr>
      <vt:lpstr>Presentazione standard di PowerPoint</vt:lpstr>
      <vt:lpstr>Azure Cosmos Db è davvero la prima scelta come database per RAG e/o LLM?  </vt:lpstr>
      <vt:lpstr>Integrare LLM nelle App: Un'Introduzione al RAG con Azure Cosmos DB</vt:lpstr>
      <vt:lpstr>Dev: gli LLM possono essere anche interessanti!</vt:lpstr>
      <vt:lpstr>AI Dev 0 to something: Vector Database </vt:lpstr>
      <vt:lpstr>AI Dev 0 to something: Embeddings </vt:lpstr>
      <vt:lpstr>AI Dev 0 to something: Vector Search </vt:lpstr>
      <vt:lpstr>AI Dev 0 to something: Distance function </vt:lpstr>
      <vt:lpstr>kNN vs ANN (Algoritmi di ricerca) </vt:lpstr>
      <vt:lpstr>Semantic Cache</vt:lpstr>
      <vt:lpstr>AI Dev 0 to something: RAG </vt:lpstr>
      <vt:lpstr>AI Dev 0 to something: RAG </vt:lpstr>
      <vt:lpstr>Presentazione standard di PowerPoint</vt:lpstr>
      <vt:lpstr>Presentazione standard di PowerPoint</vt:lpstr>
      <vt:lpstr>Presentazione standard di PowerPoint</vt:lpstr>
      <vt:lpstr>Automatizzazione con Azure Functions: Come semplificare l'indicizzazione </vt:lpstr>
      <vt:lpstr>Cosa sono gli AI Agents?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Alberto Annunziata</cp:lastModifiedBy>
  <cp:revision>5</cp:revision>
  <dcterms:created xsi:type="dcterms:W3CDTF">2025-04-23T07:11:49Z</dcterms:created>
  <dcterms:modified xsi:type="dcterms:W3CDTF">2025-05-17T09:46:08Z</dcterms:modified>
</cp:coreProperties>
</file>